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330" r:id="rId2"/>
    <p:sldId id="361" r:id="rId3"/>
    <p:sldId id="362" r:id="rId4"/>
    <p:sldId id="363" r:id="rId5"/>
    <p:sldId id="364" r:id="rId6"/>
    <p:sldId id="376" r:id="rId7"/>
    <p:sldId id="365" r:id="rId8"/>
    <p:sldId id="366" r:id="rId9"/>
    <p:sldId id="367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AF17-3EAD-29E7-4D43-54812C7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2274D2-5C29-0B2E-4BE2-E95B80149A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1185" y="0"/>
            <a:ext cx="1224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29744-7C3A-1643-9114-22010EDF2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Acoustic Enclosures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71336-0BBB-30B1-7AFA-F7912A049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76FEF1-B018-9DF1-8BAB-489705164E03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Enclosure design details</a:t>
            </a:r>
          </a:p>
        </p:txBody>
      </p:sp>
    </p:spTree>
    <p:extLst>
      <p:ext uri="{BB962C8B-B14F-4D97-AF65-F5344CB8AC3E}">
        <p14:creationId xmlns:p14="http://schemas.microsoft.com/office/powerpoint/2010/main" val="148472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01D3A-04C9-A49D-CAB0-9FA61C0B9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FB2B-D8AC-4AF3-F9E3-79CE459B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BF0E8-A618-9828-F80C-3ADCF83FE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Guess an initial design, iterate if necessary: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5ECCB-51AD-8F7C-B872-44E9E5ED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902EF-CCAE-473D-EE8F-6079A709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271D7A-8D9D-1410-6B89-0C4BC63DD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60" b="21107"/>
          <a:stretch/>
        </p:blipFill>
        <p:spPr bwMode="auto">
          <a:xfrm>
            <a:off x="7187821" y="218314"/>
            <a:ext cx="4019681" cy="342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408B7-2DF7-9FDB-E0A1-C68ECCAD5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5" y="1998225"/>
            <a:ext cx="7068536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3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6EDD3-CC7E-18FB-3A80-ABA82ADE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0C8F-86E1-5CC9-81AC-FC2DCD22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C184B-72A7-C468-5D7F-C560E83D6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Update design until requirements are met: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EC284-DFF2-2C38-7D9B-90ACB11B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9DA5C-AB85-95AE-FEFC-70A78906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972EE7-8AD9-8A2B-0D41-0EF1C7CF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047"/>
            <a:ext cx="8870417" cy="48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5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7197-1437-782E-FD36-A8857062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enclosures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849B-E5CC-39A9-76CA-C6048F64E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Effectiveness of partial enclosure depends heavily on geometry and the directivity of the source.</a:t>
            </a:r>
          </a:p>
          <a:p>
            <a:r>
              <a:rPr lang="en-US" dirty="0"/>
              <a:t>The effective sound power radiated into the room can be estimated with the leaky enclosure equation. IL greater than 10 dB is difficult without &gt;90% coverage.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BCB97-B28A-852E-CF2F-C717F052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8FF56-3BD4-863D-E6EE-3FF4F05D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5ED6E-70D8-6D50-1CE8-1ED7BA2E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334" y="2838070"/>
            <a:ext cx="5142014" cy="385651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A47A60-48CC-FBE6-591A-6AF6AA73CDCA}"/>
              </a:ext>
            </a:extLst>
          </p:cNvPr>
          <p:cNvSpPr/>
          <p:nvPr/>
        </p:nvSpPr>
        <p:spPr>
          <a:xfrm>
            <a:off x="1836135" y="4570057"/>
            <a:ext cx="1878495" cy="964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182D2E-8EFC-BDA1-E9C7-9F93CA6D3E87}"/>
              </a:ext>
            </a:extLst>
          </p:cNvPr>
          <p:cNvSpPr/>
          <p:nvPr/>
        </p:nvSpPr>
        <p:spPr>
          <a:xfrm>
            <a:off x="3714630" y="4808595"/>
            <a:ext cx="208722" cy="477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1CBAA6-981D-6727-B3FE-AF7FB2603873}"/>
              </a:ext>
            </a:extLst>
          </p:cNvPr>
          <p:cNvSpPr/>
          <p:nvPr/>
        </p:nvSpPr>
        <p:spPr>
          <a:xfrm>
            <a:off x="1627413" y="4808595"/>
            <a:ext cx="208722" cy="477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924C5C-A964-F8B6-3534-98B67C254115}"/>
              </a:ext>
            </a:extLst>
          </p:cNvPr>
          <p:cNvSpPr/>
          <p:nvPr/>
        </p:nvSpPr>
        <p:spPr>
          <a:xfrm>
            <a:off x="2243638" y="5534152"/>
            <a:ext cx="79513" cy="79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5D60C0-1CBB-6A8E-9039-D72CCEAC1432}"/>
              </a:ext>
            </a:extLst>
          </p:cNvPr>
          <p:cNvSpPr/>
          <p:nvPr/>
        </p:nvSpPr>
        <p:spPr>
          <a:xfrm>
            <a:off x="3280621" y="5534152"/>
            <a:ext cx="79513" cy="79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EC15D4-5D0B-FCB9-F39C-E276AC247545}"/>
              </a:ext>
            </a:extLst>
          </p:cNvPr>
          <p:cNvCxnSpPr>
            <a:cxnSpLocks/>
          </p:cNvCxnSpPr>
          <p:nvPr/>
        </p:nvCxnSpPr>
        <p:spPr>
          <a:xfrm>
            <a:off x="305508" y="5613659"/>
            <a:ext cx="46216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9A7592-3660-F3AE-9FFA-FDC5E76CAD3D}"/>
              </a:ext>
            </a:extLst>
          </p:cNvPr>
          <p:cNvSpPr/>
          <p:nvPr/>
        </p:nvSpPr>
        <p:spPr>
          <a:xfrm>
            <a:off x="1317643" y="4192364"/>
            <a:ext cx="79513" cy="1421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78098D-B5D9-9F49-393C-06F32EBD0830}"/>
              </a:ext>
            </a:extLst>
          </p:cNvPr>
          <p:cNvSpPr/>
          <p:nvPr/>
        </p:nvSpPr>
        <p:spPr>
          <a:xfrm>
            <a:off x="4050906" y="4192364"/>
            <a:ext cx="79513" cy="1421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81F51122-8422-9116-6469-48931959D3B1}"/>
              </a:ext>
            </a:extLst>
          </p:cNvPr>
          <p:cNvSpPr/>
          <p:nvPr/>
        </p:nvSpPr>
        <p:spPr>
          <a:xfrm>
            <a:off x="1409064" y="4192364"/>
            <a:ext cx="79513" cy="1421295"/>
          </a:xfrm>
          <a:custGeom>
            <a:avLst/>
            <a:gdLst>
              <a:gd name="connsiteX0" fmla="*/ 0 w 79513"/>
              <a:gd name="connsiteY0" fmla="*/ 0 h 1421295"/>
              <a:gd name="connsiteX1" fmla="*/ 79513 w 79513"/>
              <a:gd name="connsiteY1" fmla="*/ 0 h 1421295"/>
              <a:gd name="connsiteX2" fmla="*/ 79513 w 79513"/>
              <a:gd name="connsiteY2" fmla="*/ 473765 h 1421295"/>
              <a:gd name="connsiteX3" fmla="*/ 79513 w 79513"/>
              <a:gd name="connsiteY3" fmla="*/ 933317 h 1421295"/>
              <a:gd name="connsiteX4" fmla="*/ 79513 w 79513"/>
              <a:gd name="connsiteY4" fmla="*/ 1421295 h 1421295"/>
              <a:gd name="connsiteX5" fmla="*/ 0 w 79513"/>
              <a:gd name="connsiteY5" fmla="*/ 1421295 h 1421295"/>
              <a:gd name="connsiteX6" fmla="*/ 0 w 79513"/>
              <a:gd name="connsiteY6" fmla="*/ 975956 h 1421295"/>
              <a:gd name="connsiteX7" fmla="*/ 0 w 79513"/>
              <a:gd name="connsiteY7" fmla="*/ 487978 h 1421295"/>
              <a:gd name="connsiteX8" fmla="*/ 0 w 79513"/>
              <a:gd name="connsiteY8" fmla="*/ 0 h 142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513" h="1421295" fill="none" extrusionOk="0">
                <a:moveTo>
                  <a:pt x="0" y="0"/>
                </a:moveTo>
                <a:cubicBezTo>
                  <a:pt x="22893" y="-2654"/>
                  <a:pt x="42304" y="4733"/>
                  <a:pt x="79513" y="0"/>
                </a:cubicBezTo>
                <a:cubicBezTo>
                  <a:pt x="95612" y="161740"/>
                  <a:pt x="31756" y="293069"/>
                  <a:pt x="79513" y="473765"/>
                </a:cubicBezTo>
                <a:cubicBezTo>
                  <a:pt x="127270" y="654461"/>
                  <a:pt x="63912" y="818397"/>
                  <a:pt x="79513" y="933317"/>
                </a:cubicBezTo>
                <a:cubicBezTo>
                  <a:pt x="95114" y="1048237"/>
                  <a:pt x="27531" y="1207504"/>
                  <a:pt x="79513" y="1421295"/>
                </a:cubicBezTo>
                <a:cubicBezTo>
                  <a:pt x="54249" y="1426501"/>
                  <a:pt x="22179" y="1413819"/>
                  <a:pt x="0" y="1421295"/>
                </a:cubicBezTo>
                <a:cubicBezTo>
                  <a:pt x="-20910" y="1239889"/>
                  <a:pt x="19423" y="1067320"/>
                  <a:pt x="0" y="975956"/>
                </a:cubicBezTo>
                <a:cubicBezTo>
                  <a:pt x="-19423" y="884592"/>
                  <a:pt x="15603" y="594980"/>
                  <a:pt x="0" y="487978"/>
                </a:cubicBezTo>
                <a:cubicBezTo>
                  <a:pt x="-15603" y="380976"/>
                  <a:pt x="51057" y="216319"/>
                  <a:pt x="0" y="0"/>
                </a:cubicBezTo>
                <a:close/>
              </a:path>
              <a:path w="79513" h="1421295" stroke="0" extrusionOk="0">
                <a:moveTo>
                  <a:pt x="0" y="0"/>
                </a:moveTo>
                <a:cubicBezTo>
                  <a:pt x="20943" y="-4188"/>
                  <a:pt x="57606" y="8114"/>
                  <a:pt x="79513" y="0"/>
                </a:cubicBezTo>
                <a:cubicBezTo>
                  <a:pt x="101910" y="156038"/>
                  <a:pt x="59363" y="330173"/>
                  <a:pt x="79513" y="487978"/>
                </a:cubicBezTo>
                <a:cubicBezTo>
                  <a:pt x="99663" y="645783"/>
                  <a:pt x="78562" y="794854"/>
                  <a:pt x="79513" y="961743"/>
                </a:cubicBezTo>
                <a:cubicBezTo>
                  <a:pt x="80464" y="1128633"/>
                  <a:pt x="38528" y="1294718"/>
                  <a:pt x="79513" y="1421295"/>
                </a:cubicBezTo>
                <a:cubicBezTo>
                  <a:pt x="43012" y="1427275"/>
                  <a:pt x="30262" y="1419239"/>
                  <a:pt x="0" y="1421295"/>
                </a:cubicBezTo>
                <a:cubicBezTo>
                  <a:pt x="-54197" y="1307156"/>
                  <a:pt x="50052" y="1072843"/>
                  <a:pt x="0" y="919104"/>
                </a:cubicBezTo>
                <a:cubicBezTo>
                  <a:pt x="-50052" y="765365"/>
                  <a:pt x="42278" y="617042"/>
                  <a:pt x="0" y="487978"/>
                </a:cubicBezTo>
                <a:cubicBezTo>
                  <a:pt x="-42278" y="358914"/>
                  <a:pt x="52229" y="204326"/>
                  <a:pt x="0" y="0"/>
                </a:cubicBezTo>
                <a:close/>
              </a:path>
            </a:pathLst>
          </a:custGeom>
          <a:pattFill prst="pct25">
            <a:fgClr>
              <a:schemeClr val="accent1"/>
            </a:fgClr>
            <a:bgClr>
              <a:schemeClr val="bg1"/>
            </a:bgClr>
          </a:pattFill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5B8ED514-2D8F-8A4E-62A3-6B9DEC003B57}"/>
              </a:ext>
            </a:extLst>
          </p:cNvPr>
          <p:cNvSpPr/>
          <p:nvPr/>
        </p:nvSpPr>
        <p:spPr>
          <a:xfrm>
            <a:off x="3951163" y="4196304"/>
            <a:ext cx="79513" cy="1421295"/>
          </a:xfrm>
          <a:custGeom>
            <a:avLst/>
            <a:gdLst>
              <a:gd name="connsiteX0" fmla="*/ 0 w 79513"/>
              <a:gd name="connsiteY0" fmla="*/ 0 h 1421295"/>
              <a:gd name="connsiteX1" fmla="*/ 79513 w 79513"/>
              <a:gd name="connsiteY1" fmla="*/ 0 h 1421295"/>
              <a:gd name="connsiteX2" fmla="*/ 79513 w 79513"/>
              <a:gd name="connsiteY2" fmla="*/ 473765 h 1421295"/>
              <a:gd name="connsiteX3" fmla="*/ 79513 w 79513"/>
              <a:gd name="connsiteY3" fmla="*/ 933317 h 1421295"/>
              <a:gd name="connsiteX4" fmla="*/ 79513 w 79513"/>
              <a:gd name="connsiteY4" fmla="*/ 1421295 h 1421295"/>
              <a:gd name="connsiteX5" fmla="*/ 0 w 79513"/>
              <a:gd name="connsiteY5" fmla="*/ 1421295 h 1421295"/>
              <a:gd name="connsiteX6" fmla="*/ 0 w 79513"/>
              <a:gd name="connsiteY6" fmla="*/ 975956 h 1421295"/>
              <a:gd name="connsiteX7" fmla="*/ 0 w 79513"/>
              <a:gd name="connsiteY7" fmla="*/ 487978 h 1421295"/>
              <a:gd name="connsiteX8" fmla="*/ 0 w 79513"/>
              <a:gd name="connsiteY8" fmla="*/ 0 h 142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513" h="1421295" fill="none" extrusionOk="0">
                <a:moveTo>
                  <a:pt x="0" y="0"/>
                </a:moveTo>
                <a:cubicBezTo>
                  <a:pt x="22893" y="-2654"/>
                  <a:pt x="42304" y="4733"/>
                  <a:pt x="79513" y="0"/>
                </a:cubicBezTo>
                <a:cubicBezTo>
                  <a:pt x="95612" y="161740"/>
                  <a:pt x="31756" y="293069"/>
                  <a:pt x="79513" y="473765"/>
                </a:cubicBezTo>
                <a:cubicBezTo>
                  <a:pt x="127270" y="654461"/>
                  <a:pt x="63912" y="818397"/>
                  <a:pt x="79513" y="933317"/>
                </a:cubicBezTo>
                <a:cubicBezTo>
                  <a:pt x="95114" y="1048237"/>
                  <a:pt x="27531" y="1207504"/>
                  <a:pt x="79513" y="1421295"/>
                </a:cubicBezTo>
                <a:cubicBezTo>
                  <a:pt x="54249" y="1426501"/>
                  <a:pt x="22179" y="1413819"/>
                  <a:pt x="0" y="1421295"/>
                </a:cubicBezTo>
                <a:cubicBezTo>
                  <a:pt x="-20910" y="1239889"/>
                  <a:pt x="19423" y="1067320"/>
                  <a:pt x="0" y="975956"/>
                </a:cubicBezTo>
                <a:cubicBezTo>
                  <a:pt x="-19423" y="884592"/>
                  <a:pt x="15603" y="594980"/>
                  <a:pt x="0" y="487978"/>
                </a:cubicBezTo>
                <a:cubicBezTo>
                  <a:pt x="-15603" y="380976"/>
                  <a:pt x="51057" y="216319"/>
                  <a:pt x="0" y="0"/>
                </a:cubicBezTo>
                <a:close/>
              </a:path>
              <a:path w="79513" h="1421295" stroke="0" extrusionOk="0">
                <a:moveTo>
                  <a:pt x="0" y="0"/>
                </a:moveTo>
                <a:cubicBezTo>
                  <a:pt x="20943" y="-4188"/>
                  <a:pt x="57606" y="8114"/>
                  <a:pt x="79513" y="0"/>
                </a:cubicBezTo>
                <a:cubicBezTo>
                  <a:pt x="101910" y="156038"/>
                  <a:pt x="59363" y="330173"/>
                  <a:pt x="79513" y="487978"/>
                </a:cubicBezTo>
                <a:cubicBezTo>
                  <a:pt x="99663" y="645783"/>
                  <a:pt x="78562" y="794854"/>
                  <a:pt x="79513" y="961743"/>
                </a:cubicBezTo>
                <a:cubicBezTo>
                  <a:pt x="80464" y="1128633"/>
                  <a:pt x="38528" y="1294718"/>
                  <a:pt x="79513" y="1421295"/>
                </a:cubicBezTo>
                <a:cubicBezTo>
                  <a:pt x="43012" y="1427275"/>
                  <a:pt x="30262" y="1419239"/>
                  <a:pt x="0" y="1421295"/>
                </a:cubicBezTo>
                <a:cubicBezTo>
                  <a:pt x="-54197" y="1307156"/>
                  <a:pt x="50052" y="1072843"/>
                  <a:pt x="0" y="919104"/>
                </a:cubicBezTo>
                <a:cubicBezTo>
                  <a:pt x="-50052" y="765365"/>
                  <a:pt x="42278" y="617042"/>
                  <a:pt x="0" y="487978"/>
                </a:cubicBezTo>
                <a:cubicBezTo>
                  <a:pt x="-42278" y="358914"/>
                  <a:pt x="52229" y="204326"/>
                  <a:pt x="0" y="0"/>
                </a:cubicBezTo>
                <a:close/>
              </a:path>
            </a:pathLst>
          </a:custGeom>
          <a:pattFill prst="pct25">
            <a:fgClr>
              <a:schemeClr val="accent1"/>
            </a:fgClr>
            <a:bgClr>
              <a:schemeClr val="bg1"/>
            </a:bgClr>
          </a:pattFill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7DE3-E807-4FDF-236A-C5404F61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enclosures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EEEA-3061-1E1F-D99C-AF9C1865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2" y="848497"/>
            <a:ext cx="6582948" cy="503649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i="1" dirty="0" err="1"/>
              <a:t>Vér’s</a:t>
            </a:r>
            <a:r>
              <a:rPr lang="en-US" sz="2000" i="1" dirty="0"/>
              <a:t> equation is rudimentary and based on the percentage of open area and sound absorptive coverage.</a:t>
            </a:r>
            <a:r>
              <a:rPr lang="en-US" sz="2000" dirty="0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62822-6FAA-8F6D-64BF-A4C69274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12B0F-A36F-F740-755E-68DF0105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C0E60-8A40-86AA-5006-2E2AE86B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5" y="1067658"/>
            <a:ext cx="6582948" cy="3130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7599C-D87B-AD40-99FE-A06974819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9309"/>
            <a:ext cx="5703620" cy="3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C0925-D94B-EDDC-DC57-104137A8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99C-68A2-A5B9-DC44-4718AD45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enclosures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ED42-4DE0-0260-6CA8-AE0670229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 and Herrin model a partial enclosure with duct acoustics equations!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75BBF-D657-15A6-BBA5-118F63A5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A360B-3397-0948-FDBA-91B46A8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A26A01-F8BD-28E7-6016-5C7423F6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855" y="1735073"/>
            <a:ext cx="5468508" cy="1045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47B873-B4FA-3084-FD24-50878B46F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2181095"/>
            <a:ext cx="3939535" cy="4357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B0931A-FC96-0BD6-42DC-31F052C50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180" y="2999684"/>
            <a:ext cx="5703620" cy="3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7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D63B0-F44B-8239-C098-A1FF34E5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B357-8345-DB21-301E-3341EBF8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enclosures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F156-5825-421D-7873-5C8F1097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agreement between measurement and predictions.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D02FD-9B32-9C77-EA8B-5146BD92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DE765-D58A-160D-B1A3-9C8CEEEB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6419F-7117-B741-1651-87F385F2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" y="1817257"/>
            <a:ext cx="8059989" cy="45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4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44AD-164D-5D99-B195-9A1858C4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enclosures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660ED-5726-6995-D5BE-73D2C1BA2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5215812" cy="5036494"/>
          </a:xfrm>
        </p:spPr>
        <p:txBody>
          <a:bodyPr/>
          <a:lstStyle/>
          <a:p>
            <a:r>
              <a:rPr lang="en-US" dirty="0"/>
              <a:t>One year later, He and Herrin improved the IL by adding a quarter wave tube resonator near one opening.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3E33C-EF66-3F6C-F99A-CB5B3F55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834DE-6BB0-9DEA-1ABF-784DB84C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A201DE-2DBF-A17F-8A0D-1F98E13F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666" y="2392640"/>
            <a:ext cx="6481867" cy="414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55B19-DE29-230E-14E2-DA32CC29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59" y="55220"/>
            <a:ext cx="7058541" cy="2838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B40BDA-E3C2-AAAA-59F9-1B6A40E3D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" y="3042815"/>
            <a:ext cx="5710537" cy="18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1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F477DA-F4AA-B194-6A67-27AF7A11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53" y="1324542"/>
            <a:ext cx="6789067" cy="4934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079603-BDC4-CB9F-EF84-173CCB210840}"/>
              </a:ext>
            </a:extLst>
          </p:cNvPr>
          <p:cNvSpPr/>
          <p:nvPr/>
        </p:nvSpPr>
        <p:spPr>
          <a:xfrm>
            <a:off x="1083365" y="2927074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/>
          <p:nvPr/>
        </p:nvCxnSpPr>
        <p:spPr>
          <a:xfrm>
            <a:off x="139148" y="4293704"/>
            <a:ext cx="429370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6E0B791-F54B-112D-6F12-E4EB6A98696F}"/>
              </a:ext>
            </a:extLst>
          </p:cNvPr>
          <p:cNvSpPr/>
          <p:nvPr/>
        </p:nvSpPr>
        <p:spPr>
          <a:xfrm>
            <a:off x="1520687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85B76-17CC-DB90-454C-005E5D4F0118}"/>
              </a:ext>
            </a:extLst>
          </p:cNvPr>
          <p:cNvSpPr/>
          <p:nvPr/>
        </p:nvSpPr>
        <p:spPr>
          <a:xfrm>
            <a:off x="2791239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DA2A5-ACC4-7B03-8673-1CED75944EE8}"/>
              </a:ext>
            </a:extLst>
          </p:cNvPr>
          <p:cNvSpPr txBox="1"/>
          <p:nvPr/>
        </p:nvSpPr>
        <p:spPr>
          <a:xfrm>
            <a:off x="1906734" y="5028404"/>
            <a:ext cx="176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Isolation Mounts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61414A-18EB-8068-9EA5-91F8CA9C3FE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715911" y="4387327"/>
            <a:ext cx="1075328" cy="64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FCAA69-252F-37B6-052E-2862C12B063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791239" y="4387323"/>
            <a:ext cx="109330" cy="641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50AE3F6-57D0-D9AA-6A49-6D53A6FA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A8B48F5-3125-D89B-113A-1F7E34DA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66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F6BCA7-785A-0599-439C-9093B616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54" y="1324542"/>
            <a:ext cx="6789067" cy="4934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079603-BDC4-CB9F-EF84-173CCB210840}"/>
              </a:ext>
            </a:extLst>
          </p:cNvPr>
          <p:cNvSpPr/>
          <p:nvPr/>
        </p:nvSpPr>
        <p:spPr>
          <a:xfrm>
            <a:off x="993913" y="3289852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/>
          <p:nvPr/>
        </p:nvCxnSpPr>
        <p:spPr>
          <a:xfrm>
            <a:off x="139148" y="4293704"/>
            <a:ext cx="429370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3CED09-64DC-BFA5-E7A3-0869C5B91512}"/>
              </a:ext>
            </a:extLst>
          </p:cNvPr>
          <p:cNvCxnSpPr>
            <a:cxnSpLocks/>
          </p:cNvCxnSpPr>
          <p:nvPr/>
        </p:nvCxnSpPr>
        <p:spPr>
          <a:xfrm>
            <a:off x="3836504" y="2375452"/>
            <a:ext cx="0" cy="191825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F5253CA-38C9-785C-33BC-BEBAB134C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9E92971-236F-3377-35EF-239FBF71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8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079603-BDC4-CB9F-EF84-173CCB210840}"/>
              </a:ext>
            </a:extLst>
          </p:cNvPr>
          <p:cNvSpPr/>
          <p:nvPr/>
        </p:nvSpPr>
        <p:spPr>
          <a:xfrm>
            <a:off x="993913" y="3289852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/>
          <p:nvPr/>
        </p:nvCxnSpPr>
        <p:spPr>
          <a:xfrm>
            <a:off x="139148" y="4293704"/>
            <a:ext cx="429370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81F8C6D-E74D-7915-F584-B97D5D49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655" y="1324543"/>
            <a:ext cx="6789066" cy="49344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65EB31-B002-5AA2-57FA-6DD75F42C0D0}"/>
              </a:ext>
            </a:extLst>
          </p:cNvPr>
          <p:cNvSpPr/>
          <p:nvPr/>
        </p:nvSpPr>
        <p:spPr>
          <a:xfrm>
            <a:off x="3634654" y="2564294"/>
            <a:ext cx="181972" cy="172940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B51F09-7942-9F02-C6E9-7F58193E4340}"/>
              </a:ext>
            </a:extLst>
          </p:cNvPr>
          <p:cNvSpPr/>
          <p:nvPr/>
        </p:nvSpPr>
        <p:spPr>
          <a:xfrm>
            <a:off x="463827" y="2564296"/>
            <a:ext cx="178904" cy="1729406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164B3-1942-11EF-610B-01B5591DE154}"/>
              </a:ext>
            </a:extLst>
          </p:cNvPr>
          <p:cNvSpPr/>
          <p:nvPr/>
        </p:nvSpPr>
        <p:spPr>
          <a:xfrm>
            <a:off x="619294" y="2564296"/>
            <a:ext cx="3015360" cy="15282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27E94B7-84D2-67C3-BC93-C4786B8C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3F92A3AC-C968-9A68-46F4-2C63899F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7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9E04-BB53-1E35-84EF-CFD63446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1A3E1-849E-1847-F0B0-89C555ADA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Design a large and a small enclosure for a machine that has dimensions 0.2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0.5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1 m with surface absorption coefficient on the machine of 0.1. The machine operates at 300 Hz. Try to reach an IL of at least 40 </a:t>
                </a:r>
                <a:r>
                  <a:rPr lang="en-US" dirty="0" err="1"/>
                  <a:t>dB.</a:t>
                </a:r>
                <a:r>
                  <a:rPr lang="en-US" dirty="0"/>
                  <a:t> The lid of the small enclosure needs to come off for service. What is the largest acceptable gap the lid can have?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1A3E1-849E-1847-F0B0-89C555ADA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00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6FEF6-ECA2-85E3-65D2-0785CBAA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1E0B7-97F0-56FC-7348-6ADE1498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4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6EE79A9-7A01-9086-B641-3DCAF708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40" y="1324543"/>
            <a:ext cx="6789066" cy="4934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/>
          <p:nvPr/>
        </p:nvCxnSpPr>
        <p:spPr>
          <a:xfrm>
            <a:off x="139148" y="4293704"/>
            <a:ext cx="429370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5C24F7-0542-FE25-8614-56A7D68979F8}"/>
              </a:ext>
            </a:extLst>
          </p:cNvPr>
          <p:cNvSpPr/>
          <p:nvPr/>
        </p:nvSpPr>
        <p:spPr>
          <a:xfrm>
            <a:off x="389467" y="2564294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52F41-AB7C-7489-D0E9-5FF9DE83BB11}"/>
              </a:ext>
            </a:extLst>
          </p:cNvPr>
          <p:cNvSpPr/>
          <p:nvPr/>
        </p:nvSpPr>
        <p:spPr>
          <a:xfrm>
            <a:off x="3817423" y="2564291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571DA-0A33-C93B-B126-2B1B32BCD77C}"/>
              </a:ext>
            </a:extLst>
          </p:cNvPr>
          <p:cNvSpPr/>
          <p:nvPr/>
        </p:nvSpPr>
        <p:spPr>
          <a:xfrm>
            <a:off x="389467" y="2518565"/>
            <a:ext cx="349845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0C5E2E-A289-A92B-1751-2A5DB1D885E0}"/>
              </a:ext>
            </a:extLst>
          </p:cNvPr>
          <p:cNvSpPr/>
          <p:nvPr/>
        </p:nvSpPr>
        <p:spPr>
          <a:xfrm>
            <a:off x="1083365" y="2927074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57AC9-8658-0CB3-EFE2-A072E4646548}"/>
              </a:ext>
            </a:extLst>
          </p:cNvPr>
          <p:cNvSpPr/>
          <p:nvPr/>
        </p:nvSpPr>
        <p:spPr>
          <a:xfrm>
            <a:off x="1520687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656FA-0A12-15B5-9A25-301045F9E34E}"/>
              </a:ext>
            </a:extLst>
          </p:cNvPr>
          <p:cNvSpPr/>
          <p:nvPr/>
        </p:nvSpPr>
        <p:spPr>
          <a:xfrm>
            <a:off x="2791239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523FDA5-6F87-E4F0-C745-B93CD94B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CE01D91-3829-859A-6BBA-EFC3BD56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0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2A945-2C6A-C792-67E6-B0EDC42E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40" y="1324543"/>
            <a:ext cx="6789066" cy="4934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/>
          <p:nvPr/>
        </p:nvCxnSpPr>
        <p:spPr>
          <a:xfrm>
            <a:off x="139148" y="4293704"/>
            <a:ext cx="429370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5C24F7-0542-FE25-8614-56A7D68979F8}"/>
              </a:ext>
            </a:extLst>
          </p:cNvPr>
          <p:cNvSpPr/>
          <p:nvPr/>
        </p:nvSpPr>
        <p:spPr>
          <a:xfrm>
            <a:off x="389467" y="2564294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52F41-AB7C-7489-D0E9-5FF9DE83BB11}"/>
              </a:ext>
            </a:extLst>
          </p:cNvPr>
          <p:cNvSpPr/>
          <p:nvPr/>
        </p:nvSpPr>
        <p:spPr>
          <a:xfrm>
            <a:off x="3817423" y="2564291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571DA-0A33-C93B-B126-2B1B32BCD77C}"/>
              </a:ext>
            </a:extLst>
          </p:cNvPr>
          <p:cNvSpPr/>
          <p:nvPr/>
        </p:nvSpPr>
        <p:spPr>
          <a:xfrm>
            <a:off x="389467" y="2518565"/>
            <a:ext cx="349845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0C5E2E-A289-A92B-1751-2A5DB1D885E0}"/>
              </a:ext>
            </a:extLst>
          </p:cNvPr>
          <p:cNvSpPr/>
          <p:nvPr/>
        </p:nvSpPr>
        <p:spPr>
          <a:xfrm>
            <a:off x="1083365" y="2927074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57AC9-8658-0CB3-EFE2-A072E4646548}"/>
              </a:ext>
            </a:extLst>
          </p:cNvPr>
          <p:cNvSpPr/>
          <p:nvPr/>
        </p:nvSpPr>
        <p:spPr>
          <a:xfrm>
            <a:off x="1520687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656FA-0A12-15B5-9A25-301045F9E34E}"/>
              </a:ext>
            </a:extLst>
          </p:cNvPr>
          <p:cNvSpPr/>
          <p:nvPr/>
        </p:nvSpPr>
        <p:spPr>
          <a:xfrm>
            <a:off x="2791239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32488-6400-A9DA-761D-2BF1FEF3AA97}"/>
              </a:ext>
            </a:extLst>
          </p:cNvPr>
          <p:cNvSpPr/>
          <p:nvPr/>
        </p:nvSpPr>
        <p:spPr>
          <a:xfrm>
            <a:off x="3634654" y="2564294"/>
            <a:ext cx="181972" cy="172940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6AD06-746A-815C-6157-E992B2A7799E}"/>
              </a:ext>
            </a:extLst>
          </p:cNvPr>
          <p:cNvSpPr/>
          <p:nvPr/>
        </p:nvSpPr>
        <p:spPr>
          <a:xfrm>
            <a:off x="463827" y="2564296"/>
            <a:ext cx="178904" cy="1729406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E73B2C-02B4-BF78-F05D-72629E036FC1}"/>
              </a:ext>
            </a:extLst>
          </p:cNvPr>
          <p:cNvSpPr/>
          <p:nvPr/>
        </p:nvSpPr>
        <p:spPr>
          <a:xfrm>
            <a:off x="619294" y="2564296"/>
            <a:ext cx="3015360" cy="15282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9F81CD3-ECB2-573E-8DAC-4FEF58F5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8FE13C12-4FEB-AB96-F192-207FED96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7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EBDCE3-DBED-B063-AB85-180C6DD3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40" y="1324543"/>
            <a:ext cx="6789066" cy="4934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144BC-927B-EFAA-1723-D24B85FC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Enclosure isolation can greatly improve performance.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F8EDFE-0E37-800B-E96B-8D1367BD9F62}"/>
              </a:ext>
            </a:extLst>
          </p:cNvPr>
          <p:cNvCxnSpPr>
            <a:cxnSpLocks/>
          </p:cNvCxnSpPr>
          <p:nvPr/>
        </p:nvCxnSpPr>
        <p:spPr>
          <a:xfrm>
            <a:off x="69574" y="4767743"/>
            <a:ext cx="4532478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5C24F7-0542-FE25-8614-56A7D68979F8}"/>
              </a:ext>
            </a:extLst>
          </p:cNvPr>
          <p:cNvSpPr/>
          <p:nvPr/>
        </p:nvSpPr>
        <p:spPr>
          <a:xfrm>
            <a:off x="570091" y="2564294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52F41-AB7C-7489-D0E9-5FF9DE83BB11}"/>
              </a:ext>
            </a:extLst>
          </p:cNvPr>
          <p:cNvSpPr/>
          <p:nvPr/>
        </p:nvSpPr>
        <p:spPr>
          <a:xfrm>
            <a:off x="3998047" y="2564291"/>
            <a:ext cx="62580" cy="1729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571DA-0A33-C93B-B126-2B1B32BCD77C}"/>
              </a:ext>
            </a:extLst>
          </p:cNvPr>
          <p:cNvSpPr/>
          <p:nvPr/>
        </p:nvSpPr>
        <p:spPr>
          <a:xfrm>
            <a:off x="570091" y="2518565"/>
            <a:ext cx="349845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0C5E2E-A289-A92B-1751-2A5DB1D885E0}"/>
              </a:ext>
            </a:extLst>
          </p:cNvPr>
          <p:cNvSpPr/>
          <p:nvPr/>
        </p:nvSpPr>
        <p:spPr>
          <a:xfrm>
            <a:off x="1263989" y="2927074"/>
            <a:ext cx="2266122" cy="10038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F57AC9-8658-0CB3-EFE2-A072E4646548}"/>
              </a:ext>
            </a:extLst>
          </p:cNvPr>
          <p:cNvSpPr/>
          <p:nvPr/>
        </p:nvSpPr>
        <p:spPr>
          <a:xfrm>
            <a:off x="1701311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656FA-0A12-15B5-9A25-301045F9E34E}"/>
              </a:ext>
            </a:extLst>
          </p:cNvPr>
          <p:cNvSpPr/>
          <p:nvPr/>
        </p:nvSpPr>
        <p:spPr>
          <a:xfrm>
            <a:off x="2971863" y="3846443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32488-6400-A9DA-761D-2BF1FEF3AA97}"/>
              </a:ext>
            </a:extLst>
          </p:cNvPr>
          <p:cNvSpPr/>
          <p:nvPr/>
        </p:nvSpPr>
        <p:spPr>
          <a:xfrm>
            <a:off x="3815278" y="2564294"/>
            <a:ext cx="181972" cy="172940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6AD06-746A-815C-6157-E992B2A7799E}"/>
              </a:ext>
            </a:extLst>
          </p:cNvPr>
          <p:cNvSpPr/>
          <p:nvPr/>
        </p:nvSpPr>
        <p:spPr>
          <a:xfrm>
            <a:off x="644451" y="2564296"/>
            <a:ext cx="178904" cy="1729406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E73B2C-02B4-BF78-F05D-72629E036FC1}"/>
              </a:ext>
            </a:extLst>
          </p:cNvPr>
          <p:cNvSpPr/>
          <p:nvPr/>
        </p:nvSpPr>
        <p:spPr>
          <a:xfrm>
            <a:off x="799918" y="2564296"/>
            <a:ext cx="3015360" cy="152827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21CF6-72DF-1261-FF91-71C97DC4AE6A}"/>
              </a:ext>
            </a:extLst>
          </p:cNvPr>
          <p:cNvSpPr/>
          <p:nvPr/>
        </p:nvSpPr>
        <p:spPr>
          <a:xfrm>
            <a:off x="570091" y="4270840"/>
            <a:ext cx="349845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38C54-DE71-8D90-E3AB-0921AB84BEC0}"/>
              </a:ext>
            </a:extLst>
          </p:cNvPr>
          <p:cNvSpPr/>
          <p:nvPr/>
        </p:nvSpPr>
        <p:spPr>
          <a:xfrm>
            <a:off x="1209324" y="4316559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8BEDCF-60B7-8174-B5D3-6C7DA1E4280E}"/>
              </a:ext>
            </a:extLst>
          </p:cNvPr>
          <p:cNvSpPr/>
          <p:nvPr/>
        </p:nvSpPr>
        <p:spPr>
          <a:xfrm>
            <a:off x="3475446" y="4316559"/>
            <a:ext cx="109330" cy="4472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AAB577-F32D-26BF-1F56-71585029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4" y="2035625"/>
            <a:ext cx="4532478" cy="2723274"/>
          </a:xfrm>
          <a:prstGeom prst="rect">
            <a:avLst/>
          </a:prstGeom>
        </p:spPr>
      </p:pic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9E657DE-C7F3-866D-FC89-03200200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8ED82D32-000D-1A2F-959B-E41FF571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2F1270-CA5A-4BF1-AAF5-16F08E48CB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8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F791-FF33-6D9A-0996-2DF459CA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612F0-7B0A-F9EB-4327-11D892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What determines large vs. small enclosure?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with large enclosure: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E6E9C-D2BA-FF56-884E-53C8AAC5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99109-7267-4AC6-9EC0-37237152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345C0-C5D1-6F93-4B98-7EC0632AAA68}"/>
                  </a:ext>
                </a:extLst>
              </p:cNvPr>
              <p:cNvSpPr txBox="1"/>
              <p:nvPr/>
            </p:nvSpPr>
            <p:spPr>
              <a:xfrm>
                <a:off x="5943989" y="591479"/>
                <a:ext cx="6167534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Design a large and a small enclosure for a machine that has dimensions 0.2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0.5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1 m with surface absorption coefficient on the machine of 0.1. The machine operates at 300 Hz. Try to reach an IL of at least 40 </a:t>
                </a:r>
                <a:r>
                  <a:rPr lang="en-US" dirty="0" err="1"/>
                  <a:t>dB.</a:t>
                </a:r>
                <a:r>
                  <a:rPr lang="en-US" dirty="0"/>
                  <a:t> The lid of the small enclosure needs to come off for service. What is the largest acceptable gap the lid can have?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345C0-C5D1-6F93-4B98-7EC0632AA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989" y="591479"/>
                <a:ext cx="6167534" cy="1754326"/>
              </a:xfrm>
              <a:prstGeom prst="rect">
                <a:avLst/>
              </a:prstGeom>
              <a:blipFill>
                <a:blip r:embed="rId2"/>
                <a:stretch>
                  <a:fillRect l="-690" t="-1379" r="-986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EB7FE-2615-A1BF-11AE-1CAC06D645AD}"/>
                  </a:ext>
                </a:extLst>
              </p:cNvPr>
              <p:cNvSpPr txBox="1"/>
              <p:nvPr/>
            </p:nvSpPr>
            <p:spPr>
              <a:xfrm>
                <a:off x="5529166" y="3429000"/>
                <a:ext cx="6162868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large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TL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EB7FE-2615-A1BF-11AE-1CAC06D64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6" y="3429000"/>
                <a:ext cx="6162868" cy="708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935C0D-197C-1075-750B-6D4FEB927946}"/>
                  </a:ext>
                </a:extLst>
              </p:cNvPr>
              <p:cNvSpPr txBox="1"/>
              <p:nvPr/>
            </p:nvSpPr>
            <p:spPr>
              <a:xfrm>
                <a:off x="6104109" y="4443989"/>
                <a:ext cx="608789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Transmission loss of the enclosure walls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Interior surface area of the enclosure walls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Absorption coefficient of interior wall treatments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Surface area of the sound 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 Absorption coefficient of the source surface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935C0D-197C-1075-750B-6D4FEB92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109" y="4443989"/>
                <a:ext cx="6087891" cy="1477328"/>
              </a:xfrm>
              <a:prstGeom prst="rect">
                <a:avLst/>
              </a:prstGeom>
              <a:blipFill>
                <a:blip r:embed="rId4"/>
                <a:stretch>
                  <a:fillRect t="-1240" b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242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8FDAD-57E5-7F34-D8AF-75076C4C2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3E38-8B14-EF79-2FF9-EFB1A16B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04381-B4A9-5110-3EBA-E45D00569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Guess an initial design, iterate if necessary: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18BFF-7AAC-C961-0B6D-FE86E5C4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88AB3-D400-8B4E-3BD4-9CA70339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F4BB2-2687-D889-3932-BA89C839CA4A}"/>
                  </a:ext>
                </a:extLst>
              </p:cNvPr>
              <p:cNvSpPr txBox="1"/>
              <p:nvPr/>
            </p:nvSpPr>
            <p:spPr>
              <a:xfrm>
                <a:off x="6024466" y="624516"/>
                <a:ext cx="6167534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Design a large and a small enclosure for a machine that has dimensions 0.2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0.5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1 m with surface absorption coefficient on the machine of 0.1. The machine operates at 300 Hz. Try to reach an IL of at least 40 </a:t>
                </a:r>
                <a:r>
                  <a:rPr lang="en-US" dirty="0" err="1"/>
                  <a:t>dB.</a:t>
                </a:r>
                <a:r>
                  <a:rPr lang="en-US" dirty="0"/>
                  <a:t> The lid of the small enclosure needs to come off for service. What is the largest acceptable gap the lid can have?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F4BB2-2687-D889-3932-BA89C839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466" y="624516"/>
                <a:ext cx="6167534" cy="1754326"/>
              </a:xfrm>
              <a:prstGeom prst="rect">
                <a:avLst/>
              </a:prstGeom>
              <a:blipFill>
                <a:blip r:embed="rId2"/>
                <a:stretch>
                  <a:fillRect l="-690" t="-1379" r="-986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AFA27-7F01-9548-8AC1-3E9BF0525ABE}"/>
                  </a:ext>
                </a:extLst>
              </p:cNvPr>
              <p:cNvSpPr txBox="1"/>
              <p:nvPr/>
            </p:nvSpPr>
            <p:spPr>
              <a:xfrm>
                <a:off x="5529166" y="3429000"/>
                <a:ext cx="6162868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large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TL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EAFA27-7F01-9548-8AC1-3E9BF0525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66" y="3429000"/>
                <a:ext cx="6162868" cy="708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CFA9A0-18B2-D68F-F876-61F7A38047B8}"/>
                  </a:ext>
                </a:extLst>
              </p:cNvPr>
              <p:cNvSpPr txBox="1"/>
              <p:nvPr/>
            </p:nvSpPr>
            <p:spPr>
              <a:xfrm>
                <a:off x="6104109" y="4443989"/>
                <a:ext cx="608789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Transmission loss of the enclosure walls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Interior surface area of the enclosure walls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Absorption coefficient of interior wall treatments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Surface area of the sound 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 Absorption coefficient of the source surface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CFA9A0-18B2-D68F-F876-61F7A3804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109" y="4443989"/>
                <a:ext cx="6087891" cy="1477328"/>
              </a:xfrm>
              <a:prstGeom prst="rect">
                <a:avLst/>
              </a:prstGeom>
              <a:blipFill>
                <a:blip r:embed="rId4"/>
                <a:stretch>
                  <a:fillRect t="-1240" b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23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BFF85-B0ED-8FB2-7B8F-B8337C3E1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E6A5-23D9-952E-D396-82A14DE9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5E03-A7A4-0220-F6D2-EAFF41184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Check commercial products: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587EC-EFE0-7CCC-8677-937D22D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CC5F16-3C0F-C599-1108-E1064D3A7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BBF4D-4AF2-00F8-F7BF-A6B5EE10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1" y="1736310"/>
            <a:ext cx="5299788" cy="344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1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BA9-5706-DF98-C67C-39A5E15B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transmission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0CE39-AD7C-5A4A-E5AF-A9BB4D84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176865" cy="5036494"/>
          </a:xfrm>
        </p:spPr>
        <p:txBody>
          <a:bodyPr/>
          <a:lstStyle/>
          <a:p>
            <a:r>
              <a:rPr lang="en-US" dirty="0"/>
              <a:t>Transmission loss is measured according to ASTM E336 and calculated with ASTM E413.</a:t>
            </a:r>
          </a:p>
          <a:p>
            <a:r>
              <a:rPr lang="en-US" dirty="0"/>
              <a:t>Procedure is standardized and involves measurements of both source and receiver rooms.</a:t>
            </a:r>
          </a:p>
          <a:p>
            <a:r>
              <a:rPr lang="en-US" dirty="0"/>
              <a:t>Sound transmission class STC is a single-number summary of the transmission loss spectrum.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D2205-CE2B-9652-59AA-46AF3815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360C8-2F02-C9C7-25B4-4731C027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7F0685-C430-23B8-8CBB-F540FB355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15" y="270587"/>
            <a:ext cx="6287763" cy="45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7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C7648-481C-F920-65C8-435BCB3A1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F3D6-0F6E-ACC0-1179-BC9B0412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8412-4AEC-D782-6E8D-F2FF3E64B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Now consider small enclosure variation: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D494B-656D-74B8-A944-6DBAE10C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6FC6A-2E09-3178-A6F3-21B91B69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CA7AFB-2570-0608-F497-C1A4B939C128}"/>
                  </a:ext>
                </a:extLst>
              </p:cNvPr>
              <p:cNvSpPr txBox="1"/>
              <p:nvPr/>
            </p:nvSpPr>
            <p:spPr>
              <a:xfrm>
                <a:off x="5943989" y="591479"/>
                <a:ext cx="6167534" cy="1754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Design a large and a small enclosure for a machine that has dimensions 0.2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0.5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1 m with surface absorption coefficient on the machine of 0.1. The machine operates at 300 Hz. Try to reach an IL of at least 40 </a:t>
                </a:r>
                <a:r>
                  <a:rPr lang="en-US" dirty="0" err="1"/>
                  <a:t>dB.</a:t>
                </a:r>
                <a:r>
                  <a:rPr lang="en-US" dirty="0"/>
                  <a:t> The lid of the small enclosure needs to come off for service. What is the largest acceptable gap the lid can have?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CA7AFB-2570-0608-F497-C1A4B939C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989" y="591479"/>
                <a:ext cx="6167534" cy="1754326"/>
              </a:xfrm>
              <a:prstGeom prst="rect">
                <a:avLst/>
              </a:prstGeom>
              <a:blipFill>
                <a:blip r:embed="rId2"/>
                <a:stretch>
                  <a:fillRect l="-690" t="-1379" r="-986" b="-41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A69E5-CA73-B800-F63C-C67B3E66AAA7}"/>
                  </a:ext>
                </a:extLst>
              </p:cNvPr>
              <p:cNvSpPr txBox="1"/>
              <p:nvPr/>
            </p:nvSpPr>
            <p:spPr>
              <a:xfrm>
                <a:off x="200610" y="4007240"/>
                <a:ext cx="6162868" cy="189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Insertion loss below resonance is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compliance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wall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is the compliance of the air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A69E5-CA73-B800-F63C-C67B3E66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10" y="4007240"/>
                <a:ext cx="6162868" cy="1898981"/>
              </a:xfrm>
              <a:prstGeom prst="rect">
                <a:avLst/>
              </a:prstGeom>
              <a:blipFill>
                <a:blip r:embed="rId3"/>
                <a:stretch>
                  <a:fillRect l="-890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6CF5E7-D627-9CB9-C708-C8973780942E}"/>
                  </a:ext>
                </a:extLst>
              </p:cNvPr>
              <p:cNvSpPr txBox="1"/>
              <p:nvPr/>
            </p:nvSpPr>
            <p:spPr>
              <a:xfrm>
                <a:off x="6323278" y="3864578"/>
                <a:ext cx="5408956" cy="2491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surface area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wall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bending stiffness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wall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>
                  <a:latin typeface="Atkinson Hyperlegible" pitchFamily="50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correction function for clamped or simply-supported walls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ratio of length of longer wall dimension to shorter wall dimension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volume of air inside the enclosure (total volume minus machine volume)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6CF5E7-D627-9CB9-C708-C8973780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278" y="3864578"/>
                <a:ext cx="5408956" cy="2491772"/>
              </a:xfrm>
              <a:prstGeom prst="rect">
                <a:avLst/>
              </a:prstGeom>
              <a:blipFill>
                <a:blip r:embed="rId4"/>
                <a:stretch>
                  <a:fillRect l="-901" t="-978" b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50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6D200-1761-FC4D-9CBD-880429DA4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A423-E6F8-6659-1641-7A3FD7A0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49C5-7100-5DA1-7284-8FFF33BFF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For IL to be high, we want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C7A6-B014-00F0-3116-BBC76A1E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3403B-3142-F751-A888-10FF57D9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624D31-5161-98B3-4034-9ADBDD59FC72}"/>
                  </a:ext>
                </a:extLst>
              </p:cNvPr>
              <p:cNvSpPr txBox="1"/>
              <p:nvPr/>
            </p:nvSpPr>
            <p:spPr>
              <a:xfrm>
                <a:off x="200610" y="4007240"/>
                <a:ext cx="6162868" cy="189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Insertion loss below resonance is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low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compliance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wall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is the compliance of the air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624D31-5161-98B3-4034-9ADBDD59F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10" y="4007240"/>
                <a:ext cx="6162868" cy="1898981"/>
              </a:xfrm>
              <a:prstGeom prst="rect">
                <a:avLst/>
              </a:prstGeom>
              <a:blipFill>
                <a:blip r:embed="rId2"/>
                <a:stretch>
                  <a:fillRect l="-890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067EC0-3CE0-95BF-980E-626EA543D148}"/>
                  </a:ext>
                </a:extLst>
              </p:cNvPr>
              <p:cNvSpPr txBox="1"/>
              <p:nvPr/>
            </p:nvSpPr>
            <p:spPr>
              <a:xfrm>
                <a:off x="6323278" y="3864578"/>
                <a:ext cx="5408956" cy="2491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surface area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wall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bending stiffness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wall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>
                  <a:latin typeface="Atkinson Hyperlegible" pitchFamily="50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correction function for clamped or simply-supported walls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Atkinson Hyperlegible" pitchFamily="50" charset="0"/>
                  </a:rPr>
                  <a:t> ratio of length of longer wall dimension to shorter wall dimension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volume of air inside the enclosure (total volume minus machine volume)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067EC0-3CE0-95BF-980E-626EA543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278" y="3864578"/>
                <a:ext cx="5408956" cy="2491772"/>
              </a:xfrm>
              <a:prstGeom prst="rect">
                <a:avLst/>
              </a:prstGeom>
              <a:blipFill>
                <a:blip r:embed="rId3"/>
                <a:stretch>
                  <a:fillRect l="-901" t="-978" b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20FAF34-C90D-3975-55AA-C0983F24D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60" b="21107"/>
          <a:stretch/>
        </p:blipFill>
        <p:spPr bwMode="auto">
          <a:xfrm>
            <a:off x="7187821" y="218314"/>
            <a:ext cx="4019681" cy="342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95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C7095-BB2E-9293-BFAC-AF921617A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EF1D-88AA-8072-E51F-D2343C02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Enclosure with service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E3019-4C20-91E8-BE21-4D0A4EC5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6363478" cy="5036494"/>
          </a:xfrm>
        </p:spPr>
        <p:txBody>
          <a:bodyPr/>
          <a:lstStyle/>
          <a:p>
            <a:r>
              <a:rPr lang="en-US" dirty="0"/>
              <a:t>Guess an initial design, iterate if necessary: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A67C3-1B68-4A98-C220-D0CBD9ED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Enclosure design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B0BB1-978F-06E7-89E1-5B669BBD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8C5E90A-1E35-7777-2F6C-15DE63A93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60" b="21107"/>
          <a:stretch/>
        </p:blipFill>
        <p:spPr bwMode="auto">
          <a:xfrm>
            <a:off x="7187821" y="218314"/>
            <a:ext cx="4019681" cy="342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FC1BA5-E4CA-047F-53EB-251745CC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1" y="2193289"/>
            <a:ext cx="7059010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6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21470</TotalTime>
  <Words>955</Words>
  <Application>Microsoft Office PowerPoint</Application>
  <PresentationFormat>Widescreen</PresentationFormat>
  <Paragraphs>143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Atkinson Hyperlegible</vt:lpstr>
      <vt:lpstr>Calibri</vt:lpstr>
      <vt:lpstr>Cambria Math</vt:lpstr>
      <vt:lpstr>Office Theme</vt:lpstr>
      <vt:lpstr>Acoustic Enclosures</vt:lpstr>
      <vt:lpstr>Example: Enclosure with service access</vt:lpstr>
      <vt:lpstr>Example: Enclosure with service access</vt:lpstr>
      <vt:lpstr>Example: Enclosure with service access</vt:lpstr>
      <vt:lpstr>Example: Enclosure with service access</vt:lpstr>
      <vt:lpstr>Sound transmission class</vt:lpstr>
      <vt:lpstr>Example: Enclosure with service access</vt:lpstr>
      <vt:lpstr>Example: Enclosure with service access</vt:lpstr>
      <vt:lpstr>Example: Enclosure with service access</vt:lpstr>
      <vt:lpstr>Example: Enclosure with service access</vt:lpstr>
      <vt:lpstr>Example: Enclosure with service access</vt:lpstr>
      <vt:lpstr>Partial enclosures</vt:lpstr>
      <vt:lpstr>Partial enclosures</vt:lpstr>
      <vt:lpstr>Partial enclosures</vt:lpstr>
      <vt:lpstr>Partial enclosures</vt:lpstr>
      <vt:lpstr>Partial enclosures</vt:lpstr>
      <vt:lpstr>Enclosure isolation can greatly improve performance.</vt:lpstr>
      <vt:lpstr>Enclosure isolation can greatly improve performance.</vt:lpstr>
      <vt:lpstr>Enclosure isolation can greatly improve performance.</vt:lpstr>
      <vt:lpstr>Enclosure isolation can greatly improve performance.</vt:lpstr>
      <vt:lpstr>Enclosure isolation can greatly improve performance.</vt:lpstr>
      <vt:lpstr>Enclosure isolation can greatly improve performance.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Dare</dc:creator>
  <cp:lastModifiedBy>Tyler Dare</cp:lastModifiedBy>
  <cp:revision>182</cp:revision>
  <dcterms:created xsi:type="dcterms:W3CDTF">2025-01-05T23:36:15Z</dcterms:created>
  <dcterms:modified xsi:type="dcterms:W3CDTF">2025-02-17T01:39:45Z</dcterms:modified>
</cp:coreProperties>
</file>